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79" r:id="rId9"/>
    <p:sldId id="280" r:id="rId10"/>
    <p:sldId id="266" r:id="rId11"/>
    <p:sldId id="268" r:id="rId12"/>
    <p:sldId id="273" r:id="rId13"/>
    <p:sldId id="274" r:id="rId14"/>
    <p:sldId id="272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FB9D9-AB4C-4A97-92CD-44DE5A170F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9D1BF-279B-47A3-9428-2F0556282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332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9D1BF-279B-47A3-9428-2F0556282E8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250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35750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/>
              <a:t>AL-FARABI KAZAKH NATIONAL UNIVERSITY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1335219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</a:rPr>
              <a:t>Department of political science and political technologies</a:t>
            </a:r>
            <a:r>
              <a:rPr lang="ru-RU" sz="2800" b="1" dirty="0" smtClean="0">
                <a:latin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2453938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Globalization and Development of the Modern World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3449546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" sz="2400" b="1" dirty="0" smtClean="0">
                <a:latin typeface="Arial" panose="020B0604020202020204" pitchFamily="34" charset="0"/>
              </a:rPr>
              <a:t>Abzhapparova A.A.</a:t>
            </a:r>
            <a:endParaRPr lang="" sz="2400" b="1" dirty="0">
              <a:latin typeface="Arial" panose="020B0604020202020204" pitchFamily="34" charset="0"/>
            </a:endParaRPr>
          </a:p>
          <a:p>
            <a:r>
              <a:rPr lang="en-US" sz="2400" b="1" dirty="0" smtClean="0">
                <a:latin typeface="Arial" panose="020B0604020202020204" pitchFamily="34" charset="0"/>
              </a:rPr>
              <a:t>Senior lecturer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4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39502"/>
            <a:ext cx="6563072" cy="85725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Features of the economic development of the second period</a:t>
            </a:r>
            <a:r>
              <a:rPr lang="ru-RU" altLang="x-none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5736" y="1347614"/>
            <a:ext cx="6491064" cy="3394472"/>
          </a:xfrm>
        </p:spPr>
        <p:txBody>
          <a:bodyPr>
            <a:normAutofit fontScale="85000" lnSpcReduction="10000"/>
          </a:bodyPr>
          <a:lstStyle/>
          <a:p>
            <a:pPr marL="914400" lvl="1" indent="-457200">
              <a:buAutoNum type="arabicPeriod"/>
            </a:pPr>
            <a:r>
              <a:rPr lang="en-US" sz="2400" dirty="0" smtClean="0"/>
              <a:t>The </a:t>
            </a:r>
            <a:r>
              <a:rPr lang="en-US" sz="2400" dirty="0"/>
              <a:t>growth of the trade union movement</a:t>
            </a:r>
            <a:r>
              <a:rPr lang="en-US" sz="2400" dirty="0" smtClean="0"/>
              <a:t>.</a:t>
            </a:r>
          </a:p>
          <a:p>
            <a:pPr marL="914400" lvl="1" indent="-457200">
              <a:buAutoNum type="arabicPeriod"/>
            </a:pPr>
            <a:r>
              <a:rPr lang="en-US" sz="2400" dirty="0" smtClean="0"/>
              <a:t>The </a:t>
            </a:r>
            <a:r>
              <a:rPr lang="en-US" sz="2400" dirty="0"/>
              <a:t>increase in income of the middle </a:t>
            </a:r>
            <a:r>
              <a:rPr lang="en-US" sz="2400" dirty="0" smtClean="0"/>
              <a:t>class.</a:t>
            </a:r>
          </a:p>
          <a:p>
            <a:pPr marL="914400" lvl="1" indent="-457200">
              <a:buAutoNum type="arabicPeriod"/>
            </a:pPr>
            <a:r>
              <a:rPr lang="en-US" sz="2400" dirty="0" smtClean="0"/>
              <a:t>The </a:t>
            </a:r>
            <a:r>
              <a:rPr lang="en-US" sz="2400" dirty="0"/>
              <a:t>export of capital from the United States and Europe to the countries of the "third world</a:t>
            </a:r>
            <a:r>
              <a:rPr lang="en-US" sz="2400" dirty="0" smtClean="0"/>
              <a:t>".</a:t>
            </a:r>
          </a:p>
          <a:p>
            <a:pPr marL="914400" lvl="1" indent="-457200">
              <a:buAutoNum type="arabicPeriod"/>
            </a:pPr>
            <a:r>
              <a:rPr lang="en-US" sz="2400" dirty="0" smtClean="0"/>
              <a:t>The </a:t>
            </a:r>
            <a:r>
              <a:rPr lang="en-US" sz="2400" dirty="0"/>
              <a:t>emergence of TNCs</a:t>
            </a:r>
            <a:r>
              <a:rPr lang="en-US" sz="2400" dirty="0" smtClean="0"/>
              <a:t>.</a:t>
            </a:r>
          </a:p>
          <a:p>
            <a:pPr marL="914400" lvl="1" indent="-457200">
              <a:buAutoNum type="arabicPeriod"/>
            </a:pPr>
            <a:r>
              <a:rPr lang="en-US" sz="2400" dirty="0" smtClean="0"/>
              <a:t>Introduction </a:t>
            </a:r>
            <a:r>
              <a:rPr lang="en-US" sz="2400" dirty="0"/>
              <a:t>of the achievements of science and technology into production</a:t>
            </a:r>
            <a:r>
              <a:rPr lang="en-US" sz="2400" dirty="0" smtClean="0"/>
              <a:t>.</a:t>
            </a:r>
          </a:p>
          <a:p>
            <a:pPr marL="914400" lvl="1" indent="-457200">
              <a:buAutoNum type="arabicPeriod"/>
            </a:pPr>
            <a:r>
              <a:rPr lang="en-US" sz="2400" dirty="0" smtClean="0"/>
              <a:t>Integration </a:t>
            </a:r>
            <a:r>
              <a:rPr lang="en-US" sz="2400" dirty="0"/>
              <a:t>of the countries of the Old World</a:t>
            </a:r>
            <a:r>
              <a:rPr lang="en-US" sz="2400" dirty="0" smtClean="0"/>
              <a:t>.</a:t>
            </a:r>
          </a:p>
          <a:p>
            <a:pPr marL="914400" lvl="1" indent="-457200">
              <a:buAutoNum type="arabicPeriod"/>
            </a:pPr>
            <a:r>
              <a:rPr lang="en-US" sz="2400" dirty="0" smtClean="0"/>
              <a:t>Carrying </a:t>
            </a:r>
            <a:r>
              <a:rPr lang="en-US" sz="2400" dirty="0"/>
              <a:t>out social programs: creating new </a:t>
            </a:r>
            <a:r>
              <a:rPr lang="en-US" sz="2400" dirty="0" err="1"/>
              <a:t>jobs,infrastructure</a:t>
            </a:r>
            <a:r>
              <a:rPr lang="en-US" sz="2400" dirty="0"/>
              <a:t> development, social benefits.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1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42643C1-B44A-4A7A-8CCB-0257CDFF97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79712" y="205979"/>
            <a:ext cx="6707088" cy="85725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THIRD STAGE: 1970s</a:t>
            </a:r>
            <a:endParaRPr lang="ru-RU" altLang="x-non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79712" y="1275606"/>
            <a:ext cx="70567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crisis has led to unemployment, increased influence of the Communists, to the active work of trade unions</a:t>
            </a:r>
            <a:r>
              <a:rPr lang="en-US" sz="24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Fluctuation </a:t>
            </a:r>
            <a:r>
              <a:rPr lang="en-US" sz="2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between communists and conservative forces</a:t>
            </a:r>
            <a:r>
              <a:rPr lang="en-US" sz="24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emergence of alternative movement ("green</a:t>
            </a:r>
            <a:r>
              <a:rPr lang="en-US" sz="24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").</a:t>
            </a:r>
          </a:p>
          <a:p>
            <a:endParaRPr lang="en-US" sz="24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Right conservative forces came to the fore.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36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05979"/>
            <a:ext cx="6707088" cy="857250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Fourth stage: 1980s - 2000s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200151"/>
            <a:ext cx="6707088" cy="3394472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smtClean="0"/>
              <a:t>Conservatives </a:t>
            </a:r>
            <a:r>
              <a:rPr lang="en-US" sz="2400" dirty="0"/>
              <a:t>- tough economic and social policies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r>
              <a:rPr lang="en-US" sz="2400" dirty="0" smtClean="0"/>
              <a:t>-</a:t>
            </a:r>
            <a:r>
              <a:rPr lang="en-US" sz="2400" dirty="0"/>
              <a:t>USA </a:t>
            </a:r>
            <a:r>
              <a:rPr lang="en-US" sz="2400" dirty="0" smtClean="0"/>
              <a:t>– Reaganomics</a:t>
            </a:r>
          </a:p>
          <a:p>
            <a:pPr marL="0" indent="0">
              <a:buNone/>
            </a:pPr>
            <a:r>
              <a:rPr lang="en-US" sz="2400" dirty="0" smtClean="0"/>
              <a:t>-</a:t>
            </a:r>
            <a:r>
              <a:rPr lang="en-US" sz="2400" dirty="0"/>
              <a:t>UK - “Thatcherism</a:t>
            </a:r>
            <a:r>
              <a:rPr lang="en-US" sz="2400" dirty="0" smtClean="0"/>
              <a:t>”.</a:t>
            </a:r>
          </a:p>
          <a:p>
            <a:pPr marL="0" indent="0">
              <a:buNone/>
            </a:pPr>
            <a:r>
              <a:rPr lang="en-US" sz="2400" dirty="0" smtClean="0"/>
              <a:t>2</a:t>
            </a:r>
            <a:r>
              <a:rPr lang="en-US" sz="2400" dirty="0"/>
              <a:t>. Strengthening the position of the middle class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3</a:t>
            </a:r>
            <a:r>
              <a:rPr lang="en-US" sz="2400" dirty="0"/>
              <a:t>. In the 80s, the Social Democrats came to power.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62" y="26749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73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355491"/>
            <a:ext cx="5842992" cy="857250"/>
          </a:xfrm>
        </p:spPr>
        <p:txBody>
          <a:bodyPr>
            <a:noAutofit/>
          </a:bodyPr>
          <a:lstStyle/>
          <a:p>
            <a:r>
              <a:rPr lang="en-US" altLang="ru-RU" sz="2400" b="1" dirty="0"/>
              <a:t>ECONOMY OF THE COUNTRIES OF THE WEST IN 1980-2000</a:t>
            </a:r>
            <a:endParaRPr lang="ru-RU" alt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5595" y="1491630"/>
            <a:ext cx="6923112" cy="3394472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Globalization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economic relations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Informatization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of the economy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The birth of energy and resource-saving technologies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The emergence of new industries: robotics, biotechnology, etc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The increase in world trade.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62" y="26749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75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  <a:t>Materials used in the lecture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С.Л.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Удовик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Глобализация: семиотические подходы–М.: “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Реф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л-бук”, К.: “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Ваклер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”, 2001. – 480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с.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Глобализация и интеграционные процессы в Азиатско-Тихоокеанском регионе (правовое и экономическое исследование). - М.: ИНФРА-М, 2016. - 332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Andrew Heywood. Global Politics. Macmillan International Higher Education, 2017 – 616 p. 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Sheffield Jim,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Korotaev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Andrey,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Grinin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Leonid. Globalization: Yesterday, Today, and Tomorrow. Emergent Publication, 2013. — 444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Gills, B. K., and Thompson, W. R. (eds.) 2006. Globalization and Global History. London: Routledge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653648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Globalization and Development of the Modern World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720" y="2767404"/>
            <a:ext cx="62646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Lecture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2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3200" dirty="0">
                <a:latin typeface="Arial" panose="020B0604020202020204" pitchFamily="34" charset="0"/>
                <a:cs typeface="Arial" panose="020B0604020202020204" pitchFamily="34" charset="0"/>
              </a:rPr>
              <a:t>Post-War international governance architecture and economic growth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" sz="2400" b="1" dirty="0" smtClean="0">
                <a:latin typeface="Arial" pitchFamily="34" charset="0"/>
                <a:cs typeface="Arial" pitchFamily="34" charset="0"/>
              </a:rPr>
              <a:t>Lecture plan: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/>
          </a:bodyPr>
          <a:lstStyle/>
          <a:p>
            <a:pPr lvl="1"/>
            <a:r>
              <a:rPr lang="en-US" sz="2400" dirty="0" smtClean="0"/>
              <a:t>The stages of post-war reconstruction</a:t>
            </a:r>
          </a:p>
          <a:p>
            <a:pPr lvl="1"/>
            <a:r>
              <a:rPr lang="en-US" sz="2400" dirty="0" smtClean="0"/>
              <a:t>Creation of finance organization</a:t>
            </a:r>
          </a:p>
          <a:p>
            <a:pPr lvl="1"/>
            <a:r>
              <a:rPr lang="en-US" sz="2400" dirty="0" smtClean="0"/>
              <a:t>World change processes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x-none" sz="2400" b="1" dirty="0">
                <a:latin typeface="Arial" pitchFamily="34" charset="0"/>
                <a:cs typeface="Arial" pitchFamily="34" charset="0"/>
              </a:rPr>
              <a:t>The purpose of studying the topic </a:t>
            </a:r>
            <a:r>
              <a:rPr lang="ru-RU" altLang="x-none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200151"/>
            <a:ext cx="7067128" cy="3394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To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learn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: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he stages of economical growth of post war period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The reason of creation of world finance organization.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2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Four stages in the development of countries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5776" y="1200151"/>
            <a:ext cx="6131024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1946 - late 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1950s</a:t>
            </a:r>
          </a:p>
          <a:p>
            <a:pPr marL="0" indent="0">
              <a:buNone/>
            </a:pPr>
            <a:endParaRPr lang="en-US" alt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Late 1950s-1960s</a:t>
            </a:r>
          </a:p>
          <a:p>
            <a:pPr marL="0" indent="0">
              <a:buNone/>
            </a:pPr>
            <a:endParaRPr lang="en-US" alt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1970s</a:t>
            </a:r>
          </a:p>
          <a:p>
            <a:pPr marL="0" indent="0">
              <a:buNone/>
            </a:pPr>
            <a:endParaRPr lang="en-US" alt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1980s</a:t>
            </a:r>
            <a:endParaRPr lang="ru-RU" alt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2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-92546"/>
            <a:ext cx="6563072" cy="123549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FIRST STAGE CHARACTERISTIC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7" y="771550"/>
            <a:ext cx="7668344" cy="3394472"/>
          </a:xfrm>
        </p:spPr>
        <p:txBody>
          <a:bodyPr>
            <a:noAutofit/>
          </a:bodyPr>
          <a:lstStyle/>
          <a:p>
            <a:pPr marL="971550" lvl="1" indent="-514350"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Recovery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the economy after the Second World War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71550" lvl="1" indent="-514350"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Democratization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society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71550" lvl="1" indent="-514350"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Wide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social guarantees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71550" lvl="1" indent="-514350"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establishment of liberal democratic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ideology.</a:t>
            </a:r>
          </a:p>
          <a:p>
            <a:pPr marL="971550" lvl="1" indent="-514350"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growing role of the communist parties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71550" lvl="1" indent="-514350"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"McCarthyism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" - a company to search for foreign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communistspies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71550" lvl="1" indent="-514350"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Changes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the social structure of society.</a:t>
            </a:r>
            <a:endParaRPr lang="ru-RU" altLang="x-none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483518"/>
            <a:ext cx="6635080" cy="857250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Economic recovery after the war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1700" y="1512696"/>
            <a:ext cx="6995120" cy="3394472"/>
          </a:xfrm>
        </p:spPr>
        <p:txBody>
          <a:bodyPr>
            <a:noAutofit/>
          </a:bodyPr>
          <a:lstStyle/>
          <a:p>
            <a:pPr marL="914400" lvl="1" indent="-457200"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1946, industry amounted to 70%, in agricultural - 77% of the pre-war level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14400" lvl="1" indent="-457200"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most countries, the card system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14400" lvl="1" indent="-457200"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Lack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food, clothing, housing.</a:t>
            </a:r>
            <a:endParaRPr lang="ru-RU" altLang="x-none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051720" y="180291"/>
            <a:ext cx="72745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b="1" dirty="0"/>
              <a:t>An important task of the economy is to prevent the situation of the 1930s.</a:t>
            </a:r>
            <a:endParaRPr lang="ru-RU" altLang="ru-RU" b="1" dirty="0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4463654" y="519113"/>
            <a:ext cx="0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895132" y="920814"/>
            <a:ext cx="3260380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1500" b="1" dirty="0"/>
              <a:t>Creation of international organizations</a:t>
            </a:r>
            <a:endParaRPr lang="ru-RU" altLang="ru-RU" sz="1500" b="1" dirty="0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H="1">
            <a:off x="2141935" y="1221581"/>
            <a:ext cx="917972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824813" y="1915937"/>
            <a:ext cx="2372316" cy="730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400" i="1" dirty="0" smtClean="0"/>
              <a:t>IFM</a:t>
            </a:r>
            <a:endParaRPr lang="ru-RU" sz="1400" i="1" dirty="0" smtClean="0"/>
          </a:p>
          <a:p>
            <a:r>
              <a:rPr lang="en-US" sz="1400" i="1" dirty="0" smtClean="0"/>
              <a:t>International </a:t>
            </a:r>
            <a:r>
              <a:rPr lang="en-US" sz="1400" i="1" dirty="0"/>
              <a:t>Monetary Fund</a:t>
            </a:r>
            <a:r>
              <a:rPr lang="en-US" sz="1400" dirty="0"/>
              <a:t>, </a:t>
            </a:r>
            <a:endParaRPr lang="ru-RU" sz="1400" dirty="0" smtClean="0"/>
          </a:p>
          <a:p>
            <a:endParaRPr lang="ru-RU" altLang="ru-RU" sz="1350" b="1" dirty="0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H="1">
            <a:off x="3600450" y="1275160"/>
            <a:ext cx="53579" cy="9179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044428" y="2316957"/>
            <a:ext cx="1022716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1350" b="1" dirty="0" smtClean="0"/>
              <a:t>World Bank</a:t>
            </a:r>
            <a:endParaRPr lang="ru-RU" altLang="ru-RU" sz="1350" dirty="0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5112544" y="1383507"/>
            <a:ext cx="0" cy="7560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718448" y="2155032"/>
            <a:ext cx="1099853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1350" b="1" dirty="0" smtClean="0"/>
              <a:t>World Trade </a:t>
            </a:r>
          </a:p>
          <a:p>
            <a:r>
              <a:rPr lang="en-US" altLang="ru-RU" sz="1350" b="1" dirty="0" smtClean="0"/>
              <a:t>Organization</a:t>
            </a:r>
            <a:endParaRPr lang="ru-RU" altLang="ru-RU" sz="1350" b="1" dirty="0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5868144" y="1243979"/>
            <a:ext cx="648147" cy="186831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5543551" y="3219450"/>
            <a:ext cx="342185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1350" b="1" dirty="0"/>
              <a:t>Bretton Woods Monetary and Financial System (dollar dominance)</a:t>
            </a:r>
            <a:endParaRPr lang="ru-RU" altLang="ru-RU" sz="1350" b="1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77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784650" y="474180"/>
            <a:ext cx="51071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SECOND STAGE: K.1950s - 1960s</a:t>
            </a:r>
            <a:endParaRPr lang="ru-RU" alt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619672" y="957321"/>
            <a:ext cx="655262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342900" indent="-342900">
              <a:buAutoNum type="arabicPeriod"/>
            </a:pPr>
            <a:r>
              <a:rPr lang="en-US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high degree of social </a:t>
            </a:r>
            <a:r>
              <a:rPr lang="en-US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security.</a:t>
            </a:r>
          </a:p>
          <a:p>
            <a:pPr marL="342900" indent="-342900">
              <a:buAutoNum type="arabicPeriod"/>
            </a:pPr>
            <a:r>
              <a:rPr lang="en-US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Revenue 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growth</a:t>
            </a:r>
            <a:r>
              <a:rPr lang="en-US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Availability 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of a wide selection of goods and </a:t>
            </a:r>
            <a:endParaRPr lang="en-US" alt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Free education and medicine.</a:t>
            </a: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V="1">
            <a:off x="3813374" y="2571750"/>
            <a:ext cx="0" cy="6132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627784" y="3208485"/>
            <a:ext cx="21972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Welfare States</a:t>
            </a:r>
            <a:endParaRPr lang="ru-RU" alt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3813374" y="3723878"/>
            <a:ext cx="0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691680" y="4209803"/>
            <a:ext cx="51347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High level of economic development</a:t>
            </a: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28" y="24133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94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199" grpId="0"/>
      <p:bldP spid="8200" grpId="0" animBg="1"/>
      <p:bldP spid="820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480</Words>
  <Application>Microsoft Office PowerPoint</Application>
  <PresentationFormat>Экран (16:9)</PresentationFormat>
  <Paragraphs>79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Тема Office</vt:lpstr>
      <vt:lpstr>AL-FARABI KAZAKH NATIONAL UNIVERSITY</vt:lpstr>
      <vt:lpstr>Презентация PowerPoint</vt:lpstr>
      <vt:lpstr>Lecture plan:</vt:lpstr>
      <vt:lpstr>The purpose of studying the topic :</vt:lpstr>
      <vt:lpstr>Four stages in the development of countries</vt:lpstr>
      <vt:lpstr>FIRST STAGE CHARACTERISTIC</vt:lpstr>
      <vt:lpstr>Economic recovery after the war</vt:lpstr>
      <vt:lpstr>Презентация PowerPoint</vt:lpstr>
      <vt:lpstr>Презентация PowerPoint</vt:lpstr>
      <vt:lpstr>Features of the economic development of the second period:</vt:lpstr>
      <vt:lpstr>THIRD STAGE: 1970s</vt:lpstr>
      <vt:lpstr>Fourth stage: 1980s - 2000s</vt:lpstr>
      <vt:lpstr>ECONOMY OF THE COUNTRIES OF THE WEST IN 1980-2000</vt:lpstr>
      <vt:lpstr>      Materials used in the lecture :  1. С.Л. Удовик. Глобализация: семиотические подходы–М.: “Реф л-бук”, К.: “Ваклер”, 2001. – 480 с. 2. Глобализация и интеграционные процессы в Азиатско-Тихоокеанском регионе (правовое и экономическое исследование). - М.: ИНФРА-М, 2016. - 332 c. 3. Andrew Heywood. Global Politics. Macmillan International Higher Education, 2017 – 616 p.  4. Sheffield Jim, Korotaev Andrey, Grinin Leonid. Globalization: Yesterday, Today, and Tomorrow. Emergent Publication, 2013. — 444 p. 5. Gills, B. K., and Thompson, W. R. (eds.) 2006. Globalization and Global History. London: Routledge.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Абжаппарова Айгуль</cp:lastModifiedBy>
  <cp:revision>33</cp:revision>
  <dcterms:created xsi:type="dcterms:W3CDTF">2019-11-06T03:32:13Z</dcterms:created>
  <dcterms:modified xsi:type="dcterms:W3CDTF">2020-01-30T03:55:14Z</dcterms:modified>
</cp:coreProperties>
</file>